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3" r:id="rId2"/>
    <p:sldId id="256" r:id="rId3"/>
    <p:sldId id="262" r:id="rId4"/>
    <p:sldId id="257" r:id="rId5"/>
    <p:sldId id="258" r:id="rId6"/>
    <p:sldId id="259" r:id="rId7"/>
    <p:sldId id="260" r:id="rId8"/>
    <p:sldId id="261" r:id="rId9"/>
    <p:sldId id="264" r:id="rId10"/>
  </p:sldIdLst>
  <p:sldSz cx="9144000" cy="6858000" type="screen4x3"/>
  <p:notesSz cx="6797675" cy="987425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94CB8-AE29-46F0-8E31-F4E3507C76CC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311D8-47DA-4D2A-AD1C-1DD7B52C4E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98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41B7-35A2-45AE-99DC-409AB27B6D60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6D3C-3707-4182-BC93-02DD2889C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1478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41B7-35A2-45AE-99DC-409AB27B6D60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6D3C-3707-4182-BC93-02DD2889C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57080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41B7-35A2-45AE-99DC-409AB27B6D60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6D3C-3707-4182-BC93-02DD2889C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6326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41B7-35A2-45AE-99DC-409AB27B6D60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6D3C-3707-4182-BC93-02DD2889C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82111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41B7-35A2-45AE-99DC-409AB27B6D60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6D3C-3707-4182-BC93-02DD2889C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80811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41B7-35A2-45AE-99DC-409AB27B6D60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6D3C-3707-4182-BC93-02DD2889C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71800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41B7-35A2-45AE-99DC-409AB27B6D60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6D3C-3707-4182-BC93-02DD2889C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2449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41B7-35A2-45AE-99DC-409AB27B6D60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6D3C-3707-4182-BC93-02DD2889C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64785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41B7-35A2-45AE-99DC-409AB27B6D60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6D3C-3707-4182-BC93-02DD2889C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2306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41B7-35A2-45AE-99DC-409AB27B6D60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6D3C-3707-4182-BC93-02DD2889C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84144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41B7-35A2-45AE-99DC-409AB27B6D60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36D3C-3707-4182-BC93-02DD2889C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07407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541B7-35A2-45AE-99DC-409AB27B6D60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36D3C-3707-4182-BC93-02DD2889C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21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otham Rounded Book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otham Rounded Book" pitchFamily="50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otham Rounded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otham Rounded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otham Rounded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otham Rounded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alamy.com/stock-photo-jarrow-crusade-october-1936-unemployed-shipworkers-from-jarrow-e-9181593.html?pv=1&amp;stamp=2&amp;imageid=288B0E51-9154-4418-9D27-6ABC9E2C7BA2&amp;p=13044&amp;n=0&amp;orientation=0&amp;pn=1&amp;searchtype=0&amp;IsFromSearch=1&amp;srch=foo%3dbar%26st%3d0%26sortby%3d2%26qt%3dJarrow%2520crusade%26qt_raw%3dJarrow%2520crusade%26qn%3d%26lic%3d3%26mr%3d0%26pr%3d0%26aoa%3d1%26creative%3d%26videos%3d%26nu%3d%26ccc%3d%26bespoke%3d2%26apalib%3d%26ag%3d0%26hc%3d0%26et%3d0x000000000000000000000%26vp%3d0%26loc%3d0%26ot%3d0%26imgt%3d0%26dtfr%3d%26dtto%3d%26size%3d0xFF%26blackwhite%3d%26cutout%3d%26archive%3d1%26name%3d%26groupid%3d%26pseudoid%3d%26userid%3d%26id%3d%26a%3d%26xstx%3d0%26cbstore%3d1%26lightbox%3d%26resultview%3dsortbyPopular%26gname%3d%26gtype%3d%26apalic%3d%26news%3d1%26tbar%3d1%26pc%3d%26simid%3d%26cap%3d1%26customgeoip%3dGB%26cid%3d%26saveQry%3d%26editorial%3d%26t%3d0%26edoptin%3d%26apaid%3d%7bFC58E343-E506-441B-9600-AC0C3BBCEA12%7d%26custspecid%3dCE45138C-537A-4A4A-8E95-77BA5F0805F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711554"/>
              </p:ext>
            </p:extLst>
          </p:nvPr>
        </p:nvGraphicFramePr>
        <p:xfrm>
          <a:off x="322104" y="1340768"/>
          <a:ext cx="8496944" cy="5418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936104"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x-none" sz="2400" b="1" smtClean="0">
                          <a:latin typeface="Gotham Rounded Book" pitchFamily="50" charset="0"/>
                        </a:rPr>
                        <a:t>Cyn</a:t>
                      </a:r>
                      <a:r>
                        <a:rPr lang="x-none" sz="2400" b="0" smtClean="0">
                          <a:latin typeface="Gotham Rounded Book" pitchFamily="50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x-none" sz="2400" b="1" smtClean="0">
                          <a:latin typeface="Gotham Rounded Book" pitchFamily="50" charset="0"/>
                        </a:rPr>
                        <a:t>Yn ystod</a:t>
                      </a:r>
                      <a:r>
                        <a:rPr lang="x-none" sz="2400" b="0" smtClean="0">
                          <a:latin typeface="Gotham Rounded Book" pitchFamily="50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498"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endParaRPr lang="en-GB" sz="240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endParaRPr lang="en-GB" sz="240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 smtClean="0">
                <a:solidFill>
                  <a:schemeClr val="bg1"/>
                </a:solidFill>
              </a:rPr>
              <a:t>Yr 1930au</a:t>
            </a: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26391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268760"/>
            <a:ext cx="8730403" cy="50167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defRPr b="0" i="0"/>
            </a:pPr>
            <a:r>
              <a:rPr lang="x-none" sz="3200" smtClean="0">
                <a:latin typeface="Gotham Rounded Book" pitchFamily="50" charset="0"/>
              </a:rPr>
              <a:t>Yn 1929, taflwyd UDA i grombil dirwasgiad economaidd o ganlyniad i Gwymp Wall Street. Roedd y digwyddiad wedi codi ofn ar yr Americanwyr, a'u hymateb oedd gofyn am eu benthyciadau i wledydd eraill yn ôl a chodi tollbyrth er mwyn rhwystro nwyddau tramor rhag cael eu mewnforio. Canlyniad hyn oedd dirwasgiad ar draws y byd.</a:t>
            </a:r>
          </a:p>
        </p:txBody>
      </p:sp>
      <p:pic>
        <p:nvPicPr>
          <p:cNvPr id="3" name="Picture 2" descr="WJEC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 smtClean="0">
                <a:solidFill>
                  <a:schemeClr val="bg1"/>
                </a:solidFill>
              </a:rPr>
              <a:t>Cwymp Wall Street</a:t>
            </a:r>
          </a:p>
        </p:txBody>
      </p:sp>
    </p:spTree>
    <p:extLst>
      <p:ext uri="{BB962C8B-B14F-4D97-AF65-F5344CB8AC3E}">
        <p14:creationId xmlns:p14="http://schemas.microsoft.com/office/powerpoint/2010/main" val="289339560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>
          <a:xfrm>
            <a:off x="0" y="6201598"/>
            <a:ext cx="91440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79350" bIns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i="0"/>
            </a:pPr>
            <a:r>
              <a:rPr kumimoji="0" lang="x-none" altLang="en-US" sz="16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latin typeface="Gotham Rounded Book" pitchFamily="50" charset="0"/>
                <a:cs typeface="Arial" pitchFamily="34" charset="0"/>
              </a:rPr>
              <a:t>Caewyd y prif ddiwydiannau yn Jarrow, a chanlyniad hyn </a:t>
            </a:r>
            <a:endParaRPr kumimoji="0" lang="cy-GB" altLang="en-US" sz="1600" b="0" i="0" u="none" strike="noStrike" cap="none" normalizeH="0" baseline="0" dirty="0" smtClean="0">
              <a:ln>
                <a:noFill/>
              </a:ln>
              <a:solidFill>
                <a:srgbClr val="666666"/>
              </a:solidFill>
              <a:latin typeface="Gotham Rounded Book" pitchFamily="50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i="0"/>
            </a:pPr>
            <a:r>
              <a:rPr kumimoji="0" lang="x-none" altLang="en-US" sz="16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latin typeface="Gotham Rounded Book" pitchFamily="50" charset="0"/>
                <a:cs typeface="Arial" pitchFamily="34" charset="0"/>
              </a:rPr>
              <a:t>oedd Crwsâd Jarrow.</a:t>
            </a:r>
          </a:p>
        </p:txBody>
      </p:sp>
      <p:pic>
        <p:nvPicPr>
          <p:cNvPr id="1026" name="Picture 2" descr="The Jarrow Crusade protest mar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3500" y="-1562112700"/>
            <a:ext cx="4286250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102" y="1340768"/>
            <a:ext cx="5535295" cy="4876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WJEC_Logo_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header_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03476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2415" y="1196752"/>
            <a:ext cx="8583775" cy="56323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defRPr b="0" i="0"/>
            </a:pPr>
            <a:r>
              <a:rPr lang="x-none" smtClean="0">
                <a:latin typeface="Gotham Rounded Book" pitchFamily="50" charset="0"/>
              </a:rPr>
              <a:t>Cynyddodd nifer y bobl ddi-waith ym Mhrydain i 2.5 miliwn (25 y cant o'r gweithlu) yn 1933. Yr ardaloedd diwydiant trwm (er enghraifft glo, haearn, dur, adeiladu llongau) yng Ngogledd Iwerddon, yr Alban, Cymru a gogledd Lloegr a gafodd eu heffeithio fwyaf. Roedd y diwydiannau hyn eisoes mewn trafferth am nad oeddent wedi moderneiddio ar ôl y rhyfel ac roeddent hefyd wedi dioddef o ganlyniad i gystadleuaeth oddi wrth wledydd eraill. Canlyniad y Dirwasgiad oedd dirywiad y diwydiannau hyn. Er enghraifft, pan gaeodd y pwll glo, y gweithfeydd dur ac iard longau Palmer yn Jarrow yng ngogledd-ddwyrain Lloegr, </a:t>
            </a:r>
            <a:r>
              <a:rPr lang="x-none" b="1" smtClean="0">
                <a:latin typeface="Gotham Rounded Book" pitchFamily="50" charset="0"/>
              </a:rPr>
              <a:t>collodd</a:t>
            </a:r>
            <a:r>
              <a:rPr lang="x-none" smtClean="0">
                <a:latin typeface="Gotham Rounded Book" pitchFamily="50" charset="0"/>
              </a:rPr>
              <a:t> pob un o ddynion y dref </a:t>
            </a:r>
            <a:r>
              <a:rPr lang="x-none" b="1" smtClean="0">
                <a:latin typeface="Gotham Rounded Book" pitchFamily="50" charset="0"/>
              </a:rPr>
              <a:t>eu swyddi</a:t>
            </a:r>
            <a:r>
              <a:rPr lang="x-none" smtClean="0">
                <a:latin typeface="Gotham Rounded Book" pitchFamily="50" charset="0"/>
              </a:rPr>
              <a:t> a 'bu farw' Jarrow. </a:t>
            </a:r>
          </a:p>
          <a:p>
            <a:pPr>
              <a:defRPr b="0" i="0"/>
            </a:pPr>
            <a:endParaRPr lang="en-GB" dirty="0">
              <a:latin typeface="Gotham Rounded Book" pitchFamily="50" charset="0"/>
            </a:endParaRPr>
          </a:p>
          <a:p>
            <a:pPr>
              <a:defRPr b="0" i="0"/>
            </a:pPr>
            <a:r>
              <a:rPr lang="x-none">
                <a:latin typeface="Gotham Rounded Book" pitchFamily="50" charset="0"/>
              </a:rPr>
              <a:t>Trefnodd pobl Jarrow orymdaith i Lundain – crwsâd er mwyn gofyn i'r llywodraeth am gymorth, ond cawsant eu gorchymyn i fynd adre ac i drefnu eu 'hiachawdwriaeth' eu hunain. Mewn gwirionedd, </a:t>
            </a:r>
            <a:r>
              <a:rPr lang="x-none" b="1">
                <a:latin typeface="Gotham Rounded Book" pitchFamily="50" charset="0"/>
              </a:rPr>
              <a:t>doedd dim syniad gan y llywodraeth sut i ymdopi â'r Dirwasgiad</a:t>
            </a:r>
            <a:r>
              <a:rPr lang="x-none">
                <a:latin typeface="Gotham Rounded Book" pitchFamily="50" charset="0"/>
              </a:rPr>
              <a:t>,</a:t>
            </a:r>
            <a:r>
              <a:rPr lang="x-none" b="1">
                <a:latin typeface="Gotham Rounded Book" pitchFamily="50" charset="0"/>
              </a:rPr>
              <a:t> </a:t>
            </a:r>
            <a:r>
              <a:rPr lang="x-none">
                <a:latin typeface="Gotham Rounded Book" pitchFamily="50" charset="0"/>
              </a:rPr>
              <a:t>ac roedd y polisïau a gafodd eu gweithredu ganddi naill ai'n anobeithiol neu'n gwneud y sefyllfa'n waeth.</a:t>
            </a:r>
          </a:p>
        </p:txBody>
      </p:sp>
      <p:pic>
        <p:nvPicPr>
          <p:cNvPr id="3" name="Picture 2" descr="WJEC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 smtClean="0">
                <a:solidFill>
                  <a:schemeClr val="bg1"/>
                </a:solidFill>
              </a:rPr>
              <a:t>Diweithdra</a:t>
            </a:r>
          </a:p>
        </p:txBody>
      </p:sp>
    </p:spTree>
    <p:extLst>
      <p:ext uri="{BB962C8B-B14F-4D97-AF65-F5344CB8AC3E}">
        <p14:creationId xmlns:p14="http://schemas.microsoft.com/office/powerpoint/2010/main" val="336481772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1280" y="1179562"/>
            <a:ext cx="8730403" cy="49732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defRPr b="0" i="0"/>
            </a:pPr>
            <a:r>
              <a:rPr lang="x-none" sz="3200" smtClean="0">
                <a:latin typeface="Gotham Rounded Book" pitchFamily="50" charset="0"/>
              </a:rPr>
              <a:t>Roedd y </a:t>
            </a:r>
            <a:r>
              <a:rPr lang="x-none" sz="3200" b="1" smtClean="0">
                <a:latin typeface="Gotham Rounded Book" pitchFamily="50" charset="0"/>
              </a:rPr>
              <a:t>teuluoedd cefnog </a:t>
            </a:r>
            <a:r>
              <a:rPr lang="x-none" sz="3200" smtClean="0">
                <a:latin typeface="Gotham Rounded Book" pitchFamily="50" charset="0"/>
              </a:rPr>
              <a:t>yn byw yn ne-ddwyrain Lloegr, lle roedd </a:t>
            </a:r>
            <a:r>
              <a:rPr lang="x-none" sz="3200" b="1" smtClean="0">
                <a:latin typeface="Gotham Rounded Book" pitchFamily="50" charset="0"/>
              </a:rPr>
              <a:t>diwydiannau ysgafn</a:t>
            </a:r>
            <a:r>
              <a:rPr lang="x-none" sz="3200" smtClean="0">
                <a:latin typeface="Gotham Rounded Book" pitchFamily="50" charset="0"/>
              </a:rPr>
              <a:t> newydd (er enghraifft cemegion, nwyddau trydanol a cheir) wedi'u datblygu. Mewn gwirionedd, roedd y Dirwasgiad o fantais i'r rheiny oedd mewn gwaith am fod prisiau yn gostwng ac roedd modd iddynt brynu mwy o bethau!</a:t>
            </a:r>
          </a:p>
        </p:txBody>
      </p:sp>
      <p:pic>
        <p:nvPicPr>
          <p:cNvPr id="3" name="Picture 2" descr="WJEC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 smtClean="0">
                <a:solidFill>
                  <a:schemeClr val="bg1"/>
                </a:solidFill>
              </a:rPr>
              <a:t>Diwydiant newydd</a:t>
            </a:r>
          </a:p>
        </p:txBody>
      </p:sp>
    </p:spTree>
    <p:extLst>
      <p:ext uri="{BB962C8B-B14F-4D97-AF65-F5344CB8AC3E}">
        <p14:creationId xmlns:p14="http://schemas.microsoft.com/office/powerpoint/2010/main" val="428207913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2415" y="1230536"/>
            <a:ext cx="8730403" cy="52937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defRPr b="0" i="0"/>
            </a:pPr>
            <a:r>
              <a:rPr lang="x-none" sz="1300" smtClean="0">
                <a:latin typeface="Gotham Rounded Book" pitchFamily="50" charset="0"/>
              </a:rPr>
              <a:t>Prif </a:t>
            </a:r>
            <a:r>
              <a:rPr lang="x-none" sz="1300" b="1" smtClean="0">
                <a:latin typeface="Gotham Rounded Book" pitchFamily="50" charset="0"/>
              </a:rPr>
              <a:t>achos</a:t>
            </a:r>
            <a:r>
              <a:rPr lang="x-none" sz="1300" smtClean="0">
                <a:latin typeface="Gotham Rounded Book" pitchFamily="50" charset="0"/>
              </a:rPr>
              <a:t> y Dirwasgiad oedd Cwymp Wall Street, ond roedd ffactorau eraill hefyd wedi cyfrannu at darddiad y Dirwasgiad o'r Cwymp. Er mwyn deall y ffactorau hyn, rhaid deall mai </a:t>
            </a:r>
            <a:r>
              <a:rPr lang="x-none" sz="1300" b="1" smtClean="0">
                <a:latin typeface="Gotham Rounded Book" pitchFamily="50" charset="0"/>
              </a:rPr>
              <a:t>craidd </a:t>
            </a:r>
            <a:r>
              <a:rPr lang="x-none" sz="1300" smtClean="0">
                <a:latin typeface="Gotham Rounded Book" pitchFamily="50" charset="0"/>
              </a:rPr>
              <a:t>dirwasgiad economaidd yw lleihad mewn gwariant, ac mai'r ffordd o ddod â dirwasgiad i ben yw trwy annog pobl i brynu pethau.</a:t>
            </a:r>
          </a:p>
          <a:p>
            <a:pPr>
              <a:defRPr b="0" i="0"/>
            </a:pPr>
            <a:endParaRPr lang="en-GB" sz="1300" dirty="0">
              <a:latin typeface="Gotham Rounded Book" pitchFamily="50" charset="0"/>
            </a:endParaRPr>
          </a:p>
          <a:p>
            <a:pPr>
              <a:defRPr b="0" i="0"/>
            </a:pPr>
            <a:r>
              <a:rPr lang="x-none" sz="1300" b="1">
                <a:latin typeface="Gotham Rounded Book" pitchFamily="50" charset="0"/>
              </a:rPr>
              <a:t>Tollau mewnforio </a:t>
            </a:r>
            <a:r>
              <a:rPr lang="cy-GB" sz="1300" dirty="0" smtClean="0">
                <a:latin typeface="Gotham Rounded Book" pitchFamily="50" charset="0"/>
              </a:rPr>
              <a:t>–</a:t>
            </a:r>
            <a:r>
              <a:rPr lang="x-none" sz="1300" b="0" smtClean="0">
                <a:latin typeface="Gotham Rounded Book" pitchFamily="50" charset="0"/>
              </a:rPr>
              <a:t> </a:t>
            </a:r>
            <a:r>
              <a:rPr lang="x-none" sz="1300" b="0">
                <a:latin typeface="Gotham Rounded Book" pitchFamily="50" charset="0"/>
              </a:rPr>
              <a:t>roedd y tollau mewnforio yn atal masnach, ac roedd hyn yn niweidiol i'r economi. Cafodd y </a:t>
            </a:r>
            <a:r>
              <a:rPr lang="x-none" sz="1300" b="0" smtClean="0">
                <a:latin typeface="Gotham Rounded Book" pitchFamily="50" charset="0"/>
              </a:rPr>
              <a:t>diwydian</a:t>
            </a:r>
            <a:r>
              <a:rPr lang="cy-GB" sz="1300" b="0" dirty="0" smtClean="0">
                <a:latin typeface="Gotham Rounded Book" pitchFamily="50" charset="0"/>
              </a:rPr>
              <a:t>nau</a:t>
            </a:r>
            <a:r>
              <a:rPr lang="x-none" sz="1300" b="0" smtClean="0">
                <a:latin typeface="Gotham Rounded Book" pitchFamily="50" charset="0"/>
              </a:rPr>
              <a:t> </a:t>
            </a:r>
            <a:r>
              <a:rPr lang="x-none" sz="1300" b="0">
                <a:latin typeface="Gotham Rounded Book" pitchFamily="50" charset="0"/>
              </a:rPr>
              <a:t>adeiladu llongau a'r rheilffyrdd eu heffeithio'n fawr gan y cwymp mewn masnach – heb fasnach nid oedd angen am gludiant. </a:t>
            </a:r>
          </a:p>
          <a:p>
            <a:pPr>
              <a:defRPr b="0" i="0"/>
            </a:pPr>
            <a:r>
              <a:rPr lang="x-none" sz="1300" b="1">
                <a:latin typeface="Gotham Rounded Book" pitchFamily="50" charset="0"/>
              </a:rPr>
              <a:t>Arbedion </a:t>
            </a:r>
            <a:r>
              <a:rPr lang="x-none" sz="1300" b="0">
                <a:latin typeface="Gotham Rounded Book" pitchFamily="50" charset="0"/>
              </a:rPr>
              <a:t>– pan fo diweithdra ac ansicrwydd ar led, mae pobl yn torri nôl ar wario ac yn arbed arian rhag ofn ('</a:t>
            </a:r>
            <a:r>
              <a:rPr lang="x-none" sz="1300" b="0" i="1">
                <a:latin typeface="Gotham Rounded Book" pitchFamily="50" charset="0"/>
              </a:rPr>
              <a:t>save for a rainy day</a:t>
            </a:r>
            <a:r>
              <a:rPr lang="x-none" sz="1300" b="0">
                <a:latin typeface="Gotham Rounded Book" pitchFamily="50" charset="0"/>
              </a:rPr>
              <a:t>'). O ganlyniad, mae busnesau yn mynd yn fethdalwyr gan arwain at y diweithdra roeddent wedi'i ofni.</a:t>
            </a:r>
          </a:p>
          <a:p>
            <a:pPr>
              <a:defRPr b="0" i="0"/>
            </a:pPr>
            <a:r>
              <a:rPr lang="x-none" sz="1300" b="1">
                <a:latin typeface="Gotham Rounded Book" pitchFamily="50" charset="0"/>
              </a:rPr>
              <a:t>Diweithdra </a:t>
            </a:r>
            <a:r>
              <a:rPr lang="x-none" sz="1300" b="0">
                <a:latin typeface="Gotham Rounded Book" pitchFamily="50" charset="0"/>
              </a:rPr>
              <a:t>– nid yw'r bobl sy'n ddi-waith yn ennill cyflog ac ni allant brynu pethau.  Mae hyn yn achosi i fwy o fusnesau fynd yn fethdalwyr sy'n arwain at fwy o ddiweithdra.</a:t>
            </a:r>
          </a:p>
          <a:p>
            <a:pPr>
              <a:defRPr b="0" i="0"/>
            </a:pPr>
            <a:r>
              <a:rPr lang="x-none" sz="1300" b="1">
                <a:latin typeface="Gotham Rounded Book" pitchFamily="50" charset="0"/>
              </a:rPr>
              <a:t>Arferion hen ffasiwn – roedd diwydiant trwm Prydain wedi dyddio</a:t>
            </a:r>
            <a:r>
              <a:rPr lang="x-none" sz="1300" b="0">
                <a:latin typeface="Gotham Rounded Book" pitchFamily="50" charset="0"/>
              </a:rPr>
              <a:t> ac roedd yn llafur-ddwys. Pan nad oedd digon o archebion yn dod i mewn, yr unig ffordd o ymdopi oedd drwy ddiswyddo'r gweithwyr.</a:t>
            </a:r>
          </a:p>
          <a:p>
            <a:pPr>
              <a:defRPr b="0" i="0"/>
            </a:pPr>
            <a:endParaRPr lang="en-GB" sz="1300" dirty="0">
              <a:latin typeface="Gotham Rounded Book" pitchFamily="50" charset="0"/>
            </a:endParaRPr>
          </a:p>
          <a:p>
            <a:pPr>
              <a:defRPr b="0" i="0"/>
            </a:pPr>
            <a:r>
              <a:rPr lang="x-none" sz="1300">
                <a:latin typeface="Gotham Rounded Book" pitchFamily="50" charset="0"/>
              </a:rPr>
              <a:t>Gwaethygodd y Dirwasgiad o ganlyniad i rai </a:t>
            </a:r>
            <a:r>
              <a:rPr lang="x-none" sz="1300" b="1">
                <a:latin typeface="Gotham Rounded Book" pitchFamily="50" charset="0"/>
              </a:rPr>
              <a:t>camau </a:t>
            </a:r>
            <a:r>
              <a:rPr lang="x-none" sz="1300">
                <a:latin typeface="Gotham Rounded Book" pitchFamily="50" charset="0"/>
              </a:rPr>
              <a:t>a gymerwyd gan</a:t>
            </a:r>
            <a:r>
              <a:rPr lang="x-none" sz="1300" b="1">
                <a:latin typeface="Gotham Rounded Book" pitchFamily="50" charset="0"/>
              </a:rPr>
              <a:t> y Llywodraeth</a:t>
            </a:r>
            <a:r>
              <a:rPr lang="x-none" sz="1300">
                <a:latin typeface="Gotham Rounded Book" pitchFamily="50" charset="0"/>
              </a:rPr>
              <a:t>: – Roedd y cynnydd mewn diweithdra yn golygu bod y llywodraeth yn wynebu cynnydd mawr mewn gwariant ar fudd-daliadau. Felly yn 1931, penderfynodd y llywodraeth godi'r dreth incwm, lleihau'r budd-dal diweithdra 10 y cant a chyflwyno'r prawf modd. Roedd y mesurau hyn yn lleihau swm yr arian oedd gan bobl i'w wario, a gwaethygodd y Dirwasgiad o ganlyniad. – Pwrpas y Ddeddf Tollau Mewnforio (1932) oedd amddiffyn diwydiant Prydain, ond canlyniad hyn oedd lleihau masnach a gwaethygodd y Dirwasgiad eto. </a:t>
            </a:r>
          </a:p>
        </p:txBody>
      </p:sp>
      <p:pic>
        <p:nvPicPr>
          <p:cNvPr id="5" name="Picture 4" descr="WJEC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 smtClean="0">
                <a:solidFill>
                  <a:schemeClr val="bg1"/>
                </a:solidFill>
              </a:rPr>
              <a:t>Achosion y Dirwasgiad</a:t>
            </a:r>
          </a:p>
        </p:txBody>
      </p:sp>
    </p:spTree>
    <p:extLst>
      <p:ext uri="{BB962C8B-B14F-4D97-AF65-F5344CB8AC3E}">
        <p14:creationId xmlns:p14="http://schemas.microsoft.com/office/powerpoint/2010/main" val="254384919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168291"/>
            <a:ext cx="8730403" cy="52783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defRPr b="0" i="0"/>
            </a:pPr>
            <a:r>
              <a:rPr lang="x-none" sz="2000" b="1" smtClean="0">
                <a:latin typeface="Gotham Rounded Book" pitchFamily="50" charset="0"/>
              </a:rPr>
              <a:t>Gwaethygodd </a:t>
            </a:r>
            <a:r>
              <a:rPr lang="x-none" sz="2000" smtClean="0">
                <a:latin typeface="Gotham Rounded Book" pitchFamily="50" charset="0"/>
              </a:rPr>
              <a:t>y sefyllfa o ganlyniad i'r pedwar cam hwn:</a:t>
            </a:r>
          </a:p>
          <a:p>
            <a:pPr>
              <a:defRPr b="0" i="0"/>
            </a:pPr>
            <a:r>
              <a:rPr lang="x-none" sz="2000">
                <a:latin typeface="Gotham Rounded Book" pitchFamily="50" charset="0"/>
              </a:rPr>
              <a:t>Codi'r dreth incwm.</a:t>
            </a:r>
          </a:p>
          <a:p>
            <a:pPr>
              <a:defRPr b="0" i="0"/>
            </a:pPr>
            <a:r>
              <a:rPr lang="x-none" sz="2000">
                <a:latin typeface="Gotham Rounded Book" pitchFamily="50" charset="0"/>
              </a:rPr>
              <a:t>Lleihau'r budd-dal diweithdra 10 y cant.</a:t>
            </a:r>
          </a:p>
          <a:p>
            <a:pPr>
              <a:defRPr b="0" i="0"/>
            </a:pPr>
            <a:r>
              <a:rPr lang="x-none" sz="2000">
                <a:latin typeface="Gotham Rounded Book" pitchFamily="50" charset="0"/>
              </a:rPr>
              <a:t>Cyflwyno'r prawf </a:t>
            </a:r>
            <a:r>
              <a:rPr lang="x-none" sz="2000" smtClean="0">
                <a:latin typeface="Gotham Rounded Book" pitchFamily="50" charset="0"/>
              </a:rPr>
              <a:t>modd</a:t>
            </a:r>
            <a:r>
              <a:rPr lang="cy-GB" sz="2000" dirty="0" smtClean="0">
                <a:latin typeface="Gotham Rounded Book" pitchFamily="50" charset="0"/>
              </a:rPr>
              <a:t>.</a:t>
            </a:r>
            <a:endParaRPr lang="x-none" sz="2000">
              <a:latin typeface="Gotham Rounded Book" pitchFamily="50" charset="0"/>
            </a:endParaRPr>
          </a:p>
          <a:p>
            <a:pPr>
              <a:defRPr b="0" i="0"/>
            </a:pPr>
            <a:r>
              <a:rPr lang="x-none" sz="2000">
                <a:latin typeface="Gotham Rounded Book" pitchFamily="50" charset="0"/>
              </a:rPr>
              <a:t>Ychwanegu tollau mewnforio ar nwyddau o wledydd tramor.</a:t>
            </a:r>
          </a:p>
          <a:p>
            <a:pPr>
              <a:defRPr b="0" i="0"/>
            </a:pPr>
            <a:r>
              <a:rPr lang="x-none" sz="2000">
                <a:latin typeface="Gotham Rounded Book" pitchFamily="50" charset="0"/>
              </a:rPr>
              <a:t>Gwnaeth y pedwar cam hwn </a:t>
            </a:r>
            <a:r>
              <a:rPr lang="x-none" sz="2000" b="1">
                <a:latin typeface="Gotham Rounded Book" pitchFamily="50" charset="0"/>
              </a:rPr>
              <a:t>helpu</a:t>
            </a:r>
            <a:r>
              <a:rPr lang="x-none" sz="2000">
                <a:latin typeface="Gotham Rounded Book" pitchFamily="50" charset="0"/>
              </a:rPr>
              <a:t> i ddod â'r Dirwasgiad i ben:</a:t>
            </a:r>
          </a:p>
          <a:p>
            <a:pPr>
              <a:defRPr b="0" i="0"/>
            </a:pPr>
            <a:r>
              <a:rPr lang="x-none" sz="2000">
                <a:latin typeface="Gotham Rounded Book" pitchFamily="50" charset="0"/>
              </a:rPr>
              <a:t>Dod oddi ar y </a:t>
            </a:r>
            <a:r>
              <a:rPr lang="x-none" sz="2000" b="1">
                <a:latin typeface="Gotham Rounded Book" pitchFamily="50" charset="0"/>
              </a:rPr>
              <a:t>safon aur</a:t>
            </a:r>
            <a:r>
              <a:rPr lang="x-none" sz="2000">
                <a:latin typeface="Gotham Rounded Book" pitchFamily="50" charset="0"/>
              </a:rPr>
              <a:t> – roedd hyn yn galluogi i'r llywodraeth gynyddu swm yr arian oedd mewn cylchrediad.</a:t>
            </a:r>
          </a:p>
          <a:p>
            <a:pPr>
              <a:defRPr b="0" i="0"/>
            </a:pPr>
            <a:r>
              <a:rPr lang="x-none" sz="2000">
                <a:latin typeface="Gotham Rounded Book" pitchFamily="50" charset="0"/>
              </a:rPr>
              <a:t>Lleihau cyfraddau llog – roedd hyn yn lleihau'r taliadau dyled a oedd gan bobl ac yn golygu bod mwy o arian ar gael i'w wario, ond roedd hefyd yn eu hannog i gymryd benthyciadau ac i wario mwy o arian.</a:t>
            </a:r>
          </a:p>
          <a:p>
            <a:pPr>
              <a:defRPr b="0" i="0"/>
            </a:pPr>
            <a:r>
              <a:rPr lang="x-none" sz="2000">
                <a:latin typeface="Gotham Rounded Book" pitchFamily="50" charset="0"/>
              </a:rPr>
              <a:t>Deddf yr Ardaloedd Arbennig (1934) – ceisiodd ddenu diwydiannau ysgafn i'r ardaloedd 'anghenus'. </a:t>
            </a:r>
          </a:p>
          <a:p>
            <a:pPr>
              <a:defRPr b="0" i="0"/>
            </a:pPr>
            <a:r>
              <a:rPr lang="x-none" sz="2000">
                <a:latin typeface="Gotham Rounded Book" pitchFamily="50" charset="0"/>
              </a:rPr>
              <a:t>Adeiladwyd 500,000 o dai cyngor gan y cynghorau lleol, ac roedd hyn yn pwmpio arian i mewn i'r economi.</a:t>
            </a:r>
          </a:p>
        </p:txBody>
      </p:sp>
      <p:pic>
        <p:nvPicPr>
          <p:cNvPr id="3" name="Picture 2" descr="WJEC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 smtClean="0">
                <a:solidFill>
                  <a:schemeClr val="bg1"/>
                </a:solidFill>
              </a:rPr>
              <a:t>Beth oedd ymateb y llywodraeth?</a:t>
            </a:r>
          </a:p>
        </p:txBody>
      </p:sp>
    </p:spTree>
    <p:extLst>
      <p:ext uri="{BB962C8B-B14F-4D97-AF65-F5344CB8AC3E}">
        <p14:creationId xmlns:p14="http://schemas.microsoft.com/office/powerpoint/2010/main" val="85880294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161807"/>
            <a:ext cx="8730403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defRPr b="0" i="0"/>
            </a:pPr>
            <a:r>
              <a:rPr lang="x-none" sz="1600" smtClean="0">
                <a:latin typeface="Gotham Rounded Book" pitchFamily="50" charset="0"/>
              </a:rPr>
              <a:t>Aeth rhai pobl (yn enwedig yn ne Lloegr) yn fwy </a:t>
            </a:r>
            <a:r>
              <a:rPr lang="x-none" sz="1600" b="1" smtClean="0">
                <a:latin typeface="Gotham Rounded Book" pitchFamily="50" charset="0"/>
              </a:rPr>
              <a:t>cefnog</a:t>
            </a:r>
            <a:r>
              <a:rPr lang="x-none" sz="1600" smtClean="0">
                <a:latin typeface="Gotham Rounded Book" pitchFamily="50" charset="0"/>
              </a:rPr>
              <a:t> yn ystod y Dirwasgiad:</a:t>
            </a:r>
          </a:p>
          <a:p>
            <a:pPr>
              <a:defRPr b="0" i="0"/>
            </a:pPr>
            <a:r>
              <a:rPr lang="x-none" sz="1600" smtClean="0">
                <a:latin typeface="Gotham Rounded Book" pitchFamily="50" charset="0"/>
              </a:rPr>
              <a:t>Gwelwyd cwymp mewn prisiau yn ystod y Dirwasgiad, ac roedd hyn yn golygu bod </a:t>
            </a:r>
            <a:r>
              <a:rPr lang="cy-GB" sz="1600" dirty="0" smtClean="0">
                <a:latin typeface="Gotham Rounded Book" pitchFamily="50" charset="0"/>
              </a:rPr>
              <a:t>m</a:t>
            </a:r>
            <a:r>
              <a:rPr lang="x-none" sz="1600" smtClean="0">
                <a:latin typeface="Gotham Rounded Book" pitchFamily="50" charset="0"/>
              </a:rPr>
              <a:t>wy o arian </a:t>
            </a:r>
            <a:r>
              <a:rPr lang="cy-GB" sz="1600" dirty="0" smtClean="0">
                <a:latin typeface="Gotham Rounded Book" pitchFamily="50" charset="0"/>
              </a:rPr>
              <a:t>gan bobl </a:t>
            </a:r>
            <a:r>
              <a:rPr lang="x-none" sz="1600" smtClean="0">
                <a:latin typeface="Gotham Rounded Book" pitchFamily="50" charset="0"/>
              </a:rPr>
              <a:t>i'w wario ar nwyddau moeth.</a:t>
            </a:r>
          </a:p>
          <a:p>
            <a:pPr>
              <a:defRPr b="0" i="0"/>
            </a:pPr>
            <a:r>
              <a:rPr lang="x-none" sz="1600" smtClean="0">
                <a:latin typeface="Gotham Rounded Book" pitchFamily="50" charset="0"/>
              </a:rPr>
              <a:t>Roedd llogi nwyddau yn galluogi pobl i brynu nwyddau moeth </a:t>
            </a:r>
            <a:r>
              <a:rPr lang="x-none" sz="1600" i="1" smtClean="0">
                <a:latin typeface="Gotham Rounded Book" pitchFamily="50" charset="0"/>
              </a:rPr>
              <a:t>'on the never-never'</a:t>
            </a:r>
            <a:r>
              <a:rPr lang="x-none" sz="1600" smtClean="0">
                <a:latin typeface="Gotham Rounded Book" pitchFamily="50" charset="0"/>
              </a:rPr>
              <a:t>.</a:t>
            </a:r>
          </a:p>
          <a:p>
            <a:pPr>
              <a:defRPr b="0" i="0"/>
            </a:pPr>
            <a:r>
              <a:rPr lang="x-none" sz="1600">
                <a:latin typeface="Gotham Rounded Book" pitchFamily="50" charset="0"/>
              </a:rPr>
              <a:t>Gwelwyd lleihad ym maint teuluoedd, ac roedd hyn yn golygu bod </a:t>
            </a:r>
            <a:r>
              <a:rPr lang="cy-GB" sz="1600" dirty="0" smtClean="0">
                <a:latin typeface="Gotham Rounded Book" pitchFamily="50" charset="0"/>
              </a:rPr>
              <a:t>m</a:t>
            </a:r>
            <a:r>
              <a:rPr lang="x-none" sz="1600" smtClean="0">
                <a:latin typeface="Gotham Rounded Book" pitchFamily="50" charset="0"/>
              </a:rPr>
              <a:t>wy </a:t>
            </a:r>
            <a:r>
              <a:rPr lang="x-none" sz="1600">
                <a:latin typeface="Gotham Rounded Book" pitchFamily="50" charset="0"/>
              </a:rPr>
              <a:t>o arian </a:t>
            </a:r>
            <a:r>
              <a:rPr lang="cy-GB" sz="1600" dirty="0" smtClean="0">
                <a:latin typeface="Gotham Rounded Book" pitchFamily="50" charset="0"/>
              </a:rPr>
              <a:t>gan bobl </a:t>
            </a:r>
            <a:r>
              <a:rPr lang="x-none" sz="1600" smtClean="0">
                <a:latin typeface="Gotham Rounded Book" pitchFamily="50" charset="0"/>
              </a:rPr>
              <a:t>i'w </a:t>
            </a:r>
            <a:r>
              <a:rPr lang="x-none" sz="1600">
                <a:latin typeface="Gotham Rounded Book" pitchFamily="50" charset="0"/>
              </a:rPr>
              <a:t>wario ar nwyddau moeth.</a:t>
            </a:r>
          </a:p>
          <a:p>
            <a:pPr>
              <a:defRPr b="0" i="0"/>
            </a:pPr>
            <a:r>
              <a:rPr lang="x-none" sz="1600">
                <a:latin typeface="Gotham Rounded Book" pitchFamily="50" charset="0"/>
              </a:rPr>
              <a:t>Gwelwyd gwelliannau yn y gweithle, er enghraifft lleihad yn nifer yr oriau gweithio, gwyliau â thâl.</a:t>
            </a:r>
          </a:p>
          <a:p>
            <a:pPr>
              <a:defRPr b="0" i="0"/>
            </a:pPr>
            <a:r>
              <a:rPr lang="x-none" sz="1600">
                <a:latin typeface="Gotham Rounded Book" pitchFamily="50" charset="0"/>
              </a:rPr>
              <a:t>Gwyliau (ar lan y môr).</a:t>
            </a:r>
          </a:p>
          <a:p>
            <a:pPr>
              <a:defRPr b="0" i="0"/>
            </a:pPr>
            <a:r>
              <a:rPr lang="x-none" sz="1600">
                <a:latin typeface="Gotham Rounded Book" pitchFamily="50" charset="0"/>
              </a:rPr>
              <a:t>Adeiladwyd 3 miliwn o dai newydd yn ystod yr 1930au.</a:t>
            </a:r>
          </a:p>
          <a:p>
            <a:pPr>
              <a:defRPr b="0" i="0"/>
            </a:pPr>
            <a:r>
              <a:rPr lang="x-none" sz="1600">
                <a:latin typeface="Gotham Rounded Book" pitchFamily="50" charset="0"/>
              </a:rPr>
              <a:t>Gwelwyd cynnydd o 1200 y cant </a:t>
            </a:r>
            <a:r>
              <a:rPr lang="cy-GB" sz="1600" dirty="0" smtClean="0">
                <a:latin typeface="Gotham Rounded Book" pitchFamily="50" charset="0"/>
              </a:rPr>
              <a:t>yn nifer y tai </a:t>
            </a:r>
            <a:r>
              <a:rPr lang="x-none" sz="1600" smtClean="0">
                <a:latin typeface="Gotham Rounded Book" pitchFamily="50" charset="0"/>
              </a:rPr>
              <a:t>oedd </a:t>
            </a:r>
            <a:r>
              <a:rPr lang="x-none" sz="1600">
                <a:latin typeface="Gotham Rounded Book" pitchFamily="50" charset="0"/>
              </a:rPr>
              <a:t>â thrydan.</a:t>
            </a:r>
          </a:p>
          <a:p>
            <a:pPr>
              <a:defRPr b="0" i="0"/>
            </a:pPr>
            <a:r>
              <a:rPr lang="x-none" sz="1600">
                <a:latin typeface="Gotham Rounded Book" pitchFamily="50" charset="0"/>
              </a:rPr>
              <a:t>Cynnydd enfawr ym mherchenogaeth ceir.</a:t>
            </a:r>
          </a:p>
          <a:p>
            <a:pPr>
              <a:defRPr b="0" i="0"/>
            </a:pPr>
            <a:r>
              <a:rPr lang="x-none" sz="1600">
                <a:latin typeface="Gotham Rounded Book" pitchFamily="50" charset="0"/>
              </a:rPr>
              <a:t>Sugnwyr llwch a pheiriannau golchi.</a:t>
            </a:r>
          </a:p>
          <a:p>
            <a:pPr>
              <a:defRPr b="0" i="0"/>
            </a:pPr>
            <a:r>
              <a:rPr lang="x-none" sz="1600">
                <a:latin typeface="Gotham Rounded Book" pitchFamily="50" charset="0"/>
              </a:rPr>
              <a:t>Setiau radio a'r setiau teledu cyntaf. </a:t>
            </a:r>
          </a:p>
          <a:p>
            <a:pPr>
              <a:defRPr b="0" i="0"/>
            </a:pPr>
            <a:r>
              <a:rPr lang="x-none" sz="1600">
                <a:latin typeface="Gotham Rounded Book" pitchFamily="50" charset="0"/>
              </a:rPr>
              <a:t>Cyfleoedd hamdden gwell, er enghraifft y sinema, neuaddau dawns, baddonau nofio a gemau pêl-droed.</a:t>
            </a:r>
          </a:p>
          <a:p>
            <a:pPr>
              <a:defRPr b="0" i="0"/>
            </a:pPr>
            <a:r>
              <a:rPr lang="x-none" sz="1600">
                <a:latin typeface="Gotham Rounded Book" pitchFamily="50" charset="0"/>
              </a:rPr>
              <a:t>Diet gwell. Cafodd llaeth am ddim ei gyflwyno mewn ysgolion wedi 1934.</a:t>
            </a:r>
          </a:p>
          <a:p>
            <a:pPr>
              <a:defRPr b="0" i="0"/>
            </a:pPr>
            <a:r>
              <a:rPr lang="x-none" sz="1600">
                <a:latin typeface="Gotham Rounded Book" pitchFamily="50" charset="0"/>
              </a:rPr>
              <a:t>Iechyd gwell, a oedd yn golygu bod pobl yn fwy ffit ac yn drymach.</a:t>
            </a:r>
          </a:p>
        </p:txBody>
      </p:sp>
      <p:pic>
        <p:nvPicPr>
          <p:cNvPr id="3" name="Picture 2" descr="WJEC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 smtClean="0">
                <a:solidFill>
                  <a:schemeClr val="bg1"/>
                </a:solidFill>
              </a:rPr>
              <a:t>Manteision y Dirwasgiad</a:t>
            </a:r>
          </a:p>
        </p:txBody>
      </p:sp>
    </p:spTree>
    <p:extLst>
      <p:ext uri="{BB962C8B-B14F-4D97-AF65-F5344CB8AC3E}">
        <p14:creationId xmlns:p14="http://schemas.microsoft.com/office/powerpoint/2010/main" val="306898296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en-GB" dirty="0" err="1">
                <a:solidFill>
                  <a:schemeClr val="bg1"/>
                </a:solidFill>
              </a:rPr>
              <a:t>Cydnabyddiaeth</a:t>
            </a:r>
            <a:endParaRPr lang="x-none">
              <a:solidFill>
                <a:schemeClr val="bg1"/>
              </a:solidFill>
            </a:endParaRP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0763" y="1365337"/>
            <a:ext cx="8404826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1400" smtClean="0">
                <a:latin typeface="Gotham Rounded Book" pitchFamily="50" charset="0"/>
                <a:hlinkClick r:id="rId4"/>
              </a:rPr>
              <a:t>Jarrow </a:t>
            </a:r>
            <a:r>
              <a:rPr lang="en-GB" sz="1400" dirty="0">
                <a:latin typeface="Gotham Rounded Book" pitchFamily="50" charset="0"/>
                <a:hlinkClick r:id="rId4"/>
              </a:rPr>
              <a:t>Crusade. Pictorial Press Ltd / </a:t>
            </a:r>
            <a:r>
              <a:rPr lang="en-GB" sz="1400" dirty="0" err="1">
                <a:latin typeface="Gotham Rounded Book" pitchFamily="50" charset="0"/>
                <a:hlinkClick r:id="rId4"/>
              </a:rPr>
              <a:t>Alamy</a:t>
            </a:r>
            <a:r>
              <a:rPr lang="en-GB" sz="1400" dirty="0">
                <a:latin typeface="Gotham Rounded Book" pitchFamily="50" charset="0"/>
                <a:hlinkClick r:id="rId4"/>
              </a:rPr>
              <a:t> Stock Photo</a:t>
            </a:r>
            <a:endParaRPr lang="en-US" sz="1400" dirty="0">
              <a:latin typeface="Gotham Rounded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33211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18444"/>
  <p:tag name="AS_OS" val="Microsoft Windows NT 6.1.7601 Service Pack 1"/>
  <p:tag name="AS_RELEASE_DATE" val="2014.10.24"/>
  <p:tag name="AS_TITLE" val="Aspose.Slides for .NET 4.0 Client Profile"/>
  <p:tag name="AS_VERSION" val="14.8.1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1029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EDU-SCCM1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Thomas</dc:creator>
  <cp:lastModifiedBy>Jones, Hywel</cp:lastModifiedBy>
  <cp:revision>10</cp:revision>
  <cp:lastPrinted>2015-10-02T14:45:29Z</cp:lastPrinted>
  <dcterms:created xsi:type="dcterms:W3CDTF">2015-07-07T14:17:06Z</dcterms:created>
  <dcterms:modified xsi:type="dcterms:W3CDTF">2015-11-30T08:43:29Z</dcterms:modified>
</cp:coreProperties>
</file>